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7" r:id="rId4"/>
    <p:sldId id="288" r:id="rId5"/>
    <p:sldId id="289" r:id="rId6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31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Noto Serif"/>
                <a:cs typeface="Noto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3A373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Noto Serif"/>
                <a:cs typeface="Noto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635" y="0"/>
            <a:ext cx="10680367" cy="71567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2216" y="2272322"/>
            <a:ext cx="946785" cy="20955"/>
          </a:xfrm>
          <a:custGeom>
            <a:avLst/>
            <a:gdLst/>
            <a:ahLst/>
            <a:cxnLst/>
            <a:rect l="l" t="t" r="r" b="b"/>
            <a:pathLst>
              <a:path w="946785" h="20955">
                <a:moveTo>
                  <a:pt x="0" y="20827"/>
                </a:moveTo>
                <a:lnTo>
                  <a:pt x="946404" y="20827"/>
                </a:lnTo>
                <a:lnTo>
                  <a:pt x="946404" y="0"/>
                </a:lnTo>
                <a:lnTo>
                  <a:pt x="0" y="0"/>
                </a:lnTo>
                <a:lnTo>
                  <a:pt x="0" y="20827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Noto Serif"/>
                <a:cs typeface="Noto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Noto Serif"/>
                <a:cs typeface="Noto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31F20"/>
                </a:solidFill>
                <a:latin typeface="Noto Serif"/>
                <a:cs typeface="Noto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635" y="0"/>
            <a:ext cx="10680367" cy="71567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03640" y="2201290"/>
            <a:ext cx="669289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8451" y="3478707"/>
            <a:ext cx="9556496" cy="282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3A3738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196703" y="7090105"/>
            <a:ext cx="247015" cy="233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Noto Serif"/>
                <a:cs typeface="Noto Serif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jp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jp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1300" y="2887103"/>
            <a:ext cx="8644255" cy="223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850"/>
              </a:lnSpc>
              <a:spcBef>
                <a:spcPts val="100"/>
              </a:spcBef>
            </a:pPr>
            <a:r>
              <a:rPr sz="5000" spc="110" dirty="0">
                <a:solidFill>
                  <a:srgbClr val="8C734B"/>
                </a:solidFill>
                <a:latin typeface="Arial"/>
                <a:cs typeface="Arial"/>
              </a:rPr>
              <a:t>Accor</a:t>
            </a:r>
            <a:r>
              <a:rPr sz="5000" spc="-14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5000" spc="95" dirty="0">
                <a:solidFill>
                  <a:srgbClr val="8C734B"/>
                </a:solidFill>
                <a:latin typeface="Arial"/>
                <a:cs typeface="Arial"/>
              </a:rPr>
              <a:t>Inaugural</a:t>
            </a:r>
            <a:endParaRPr sz="5000">
              <a:latin typeface="Arial"/>
              <a:cs typeface="Arial"/>
            </a:endParaRPr>
          </a:p>
          <a:p>
            <a:pPr marL="12700" marR="5080">
              <a:lnSpc>
                <a:spcPts val="5700"/>
              </a:lnSpc>
              <a:spcBef>
                <a:spcPts val="290"/>
              </a:spcBef>
            </a:pPr>
            <a:r>
              <a:rPr sz="5000" spc="114" dirty="0">
                <a:solidFill>
                  <a:srgbClr val="8C734B"/>
                </a:solidFill>
                <a:latin typeface="Arial"/>
                <a:cs typeface="Arial"/>
              </a:rPr>
              <a:t>Food </a:t>
            </a:r>
            <a:r>
              <a:rPr sz="5000" spc="280" dirty="0">
                <a:solidFill>
                  <a:srgbClr val="8C734B"/>
                </a:solidFill>
                <a:latin typeface="Arial"/>
                <a:cs typeface="Arial"/>
              </a:rPr>
              <a:t>&amp; </a:t>
            </a:r>
            <a:r>
              <a:rPr sz="5000" spc="65" dirty="0">
                <a:solidFill>
                  <a:srgbClr val="8C734B"/>
                </a:solidFill>
                <a:latin typeface="Arial"/>
                <a:cs typeface="Arial"/>
              </a:rPr>
              <a:t>Beverage</a:t>
            </a:r>
            <a:r>
              <a:rPr sz="5000" spc="-85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5000" spc="80" dirty="0">
                <a:solidFill>
                  <a:srgbClr val="8C734B"/>
                </a:solidFill>
                <a:latin typeface="Arial"/>
                <a:cs typeface="Arial"/>
              </a:rPr>
              <a:t>Conference  </a:t>
            </a:r>
            <a:r>
              <a:rPr sz="5000" spc="150" dirty="0">
                <a:solidFill>
                  <a:srgbClr val="8C734B"/>
                </a:solidFill>
                <a:latin typeface="Arial"/>
                <a:cs typeface="Arial"/>
              </a:rPr>
              <a:t>and </a:t>
            </a:r>
            <a:r>
              <a:rPr sz="5000" spc="130" dirty="0">
                <a:solidFill>
                  <a:srgbClr val="8C734B"/>
                </a:solidFill>
                <a:latin typeface="Arial"/>
                <a:cs typeface="Arial"/>
              </a:rPr>
              <a:t>Hospitality</a:t>
            </a:r>
            <a:r>
              <a:rPr sz="5000" spc="-45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5000" spc="145" dirty="0">
                <a:solidFill>
                  <a:srgbClr val="8C734B"/>
                </a:solidFill>
                <a:latin typeface="Arial"/>
                <a:cs typeface="Arial"/>
              </a:rPr>
              <a:t>Exhibition</a:t>
            </a:r>
            <a:endParaRPr sz="5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1300" y="5146484"/>
            <a:ext cx="5901055" cy="18056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5" dirty="0">
                <a:solidFill>
                  <a:srgbClr val="8C734B"/>
                </a:solidFill>
                <a:latin typeface="Arial"/>
                <a:cs typeface="Arial"/>
              </a:rPr>
              <a:t>Istanbul,</a:t>
            </a:r>
            <a:r>
              <a:rPr sz="2700" spc="-16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8C734B"/>
                </a:solidFill>
                <a:latin typeface="Arial"/>
                <a:cs typeface="Arial"/>
              </a:rPr>
              <a:t>2</a:t>
            </a:r>
            <a:r>
              <a:rPr sz="2700" spc="-8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2700" spc="-40" dirty="0">
                <a:solidFill>
                  <a:srgbClr val="8C734B"/>
                </a:solidFill>
                <a:latin typeface="Arial"/>
                <a:cs typeface="Arial"/>
              </a:rPr>
              <a:t>-</a:t>
            </a:r>
            <a:r>
              <a:rPr sz="2700" spc="-8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8C734B"/>
                </a:solidFill>
                <a:latin typeface="Arial"/>
                <a:cs typeface="Arial"/>
              </a:rPr>
              <a:t>4</a:t>
            </a:r>
            <a:r>
              <a:rPr sz="2700" spc="-114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2700" spc="35" dirty="0">
                <a:solidFill>
                  <a:srgbClr val="8C734B"/>
                </a:solidFill>
                <a:latin typeface="Arial"/>
                <a:cs typeface="Arial"/>
              </a:rPr>
              <a:t>June</a:t>
            </a:r>
            <a:r>
              <a:rPr sz="2700" spc="-8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8C734B"/>
                </a:solidFill>
                <a:latin typeface="Arial"/>
                <a:cs typeface="Arial"/>
              </a:rPr>
              <a:t>2020</a:t>
            </a:r>
            <a:endParaRPr sz="27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95"/>
              </a:spcBef>
            </a:pPr>
            <a:r>
              <a:rPr sz="2400" spc="35" dirty="0">
                <a:solidFill>
                  <a:srgbClr val="3A3738"/>
                </a:solidFill>
                <a:latin typeface="Arial"/>
                <a:cs typeface="Arial"/>
              </a:rPr>
              <a:t>Conference </a:t>
            </a:r>
            <a:r>
              <a:rPr sz="2400" spc="15" dirty="0">
                <a:solidFill>
                  <a:srgbClr val="3A3738"/>
                </a:solidFill>
                <a:latin typeface="Arial"/>
                <a:cs typeface="Arial"/>
              </a:rPr>
              <a:t>Program </a:t>
            </a:r>
            <a:r>
              <a:rPr sz="2400" spc="65" dirty="0">
                <a:solidFill>
                  <a:srgbClr val="3A3738"/>
                </a:solidFill>
                <a:latin typeface="Arial"/>
                <a:cs typeface="Arial"/>
              </a:rPr>
              <a:t>and </a:t>
            </a:r>
            <a:r>
              <a:rPr sz="2400" spc="-35" dirty="0">
                <a:solidFill>
                  <a:srgbClr val="3A3738"/>
                </a:solidFill>
                <a:latin typeface="Arial"/>
                <a:cs typeface="Arial"/>
              </a:rPr>
              <a:t>Events</a:t>
            </a:r>
            <a:r>
              <a:rPr sz="2400" spc="-400" dirty="0">
                <a:solidFill>
                  <a:srgbClr val="3A3738"/>
                </a:solidFill>
                <a:latin typeface="Arial"/>
                <a:cs typeface="Arial"/>
              </a:rPr>
              <a:t> </a:t>
            </a:r>
            <a:r>
              <a:rPr sz="2400" spc="45" dirty="0">
                <a:solidFill>
                  <a:srgbClr val="3A3738"/>
                </a:solidFill>
                <a:latin typeface="Arial"/>
                <a:cs typeface="Arial"/>
              </a:rPr>
              <a:t>Overview</a:t>
            </a:r>
            <a:r>
              <a:rPr lang="en-GB" sz="2400" spc="45" dirty="0">
                <a:solidFill>
                  <a:srgbClr val="3A3738"/>
                </a:solidFill>
                <a:latin typeface="Arial"/>
                <a:cs typeface="Arial"/>
              </a:rPr>
              <a:t> Developed by Martin B Jones in collaboration with Legend House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8535" y="2958515"/>
            <a:ext cx="8764905" cy="2684145"/>
            <a:chOff x="778535" y="2958515"/>
            <a:chExt cx="8764905" cy="2684145"/>
          </a:xfrm>
        </p:grpSpPr>
        <p:sp>
          <p:nvSpPr>
            <p:cNvPr id="6" name="object 6"/>
            <p:cNvSpPr/>
            <p:nvPr/>
          </p:nvSpPr>
          <p:spPr>
            <a:xfrm>
              <a:off x="778535" y="2958515"/>
              <a:ext cx="8719185" cy="32384"/>
            </a:xfrm>
            <a:custGeom>
              <a:avLst/>
              <a:gdLst/>
              <a:ahLst/>
              <a:cxnLst/>
              <a:rect l="l" t="t" r="r" b="b"/>
              <a:pathLst>
                <a:path w="8719185" h="32385">
                  <a:moveTo>
                    <a:pt x="0" y="32003"/>
                  </a:moveTo>
                  <a:lnTo>
                    <a:pt x="8718804" y="32003"/>
                  </a:lnTo>
                  <a:lnTo>
                    <a:pt x="8718804" y="0"/>
                  </a:lnTo>
                  <a:lnTo>
                    <a:pt x="0" y="0"/>
                  </a:lnTo>
                  <a:lnTo>
                    <a:pt x="0" y="32003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96823" y="2990519"/>
              <a:ext cx="8746490" cy="2651760"/>
            </a:xfrm>
            <a:custGeom>
              <a:avLst/>
              <a:gdLst/>
              <a:ahLst/>
              <a:cxnLst/>
              <a:rect l="l" t="t" r="r" b="b"/>
              <a:pathLst>
                <a:path w="8746490" h="2651760">
                  <a:moveTo>
                    <a:pt x="8746236" y="0"/>
                  </a:moveTo>
                  <a:lnTo>
                    <a:pt x="0" y="0"/>
                  </a:lnTo>
                  <a:lnTo>
                    <a:pt x="0" y="2651760"/>
                  </a:lnTo>
                  <a:lnTo>
                    <a:pt x="8746236" y="2651760"/>
                  </a:lnTo>
                  <a:lnTo>
                    <a:pt x="8746236" y="0"/>
                  </a:lnTo>
                  <a:close/>
                </a:path>
              </a:pathLst>
            </a:custGeom>
            <a:solidFill>
              <a:srgbClr val="3A3738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7299" y="2903308"/>
            <a:ext cx="9236710" cy="357377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26670">
              <a:lnSpc>
                <a:spcPct val="104200"/>
              </a:lnSpc>
              <a:spcBef>
                <a:spcPts val="20"/>
              </a:spcBef>
            </a:pP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conference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Arial"/>
                <a:cs typeface="Arial"/>
              </a:rPr>
              <a:t>just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Arial"/>
                <a:cs typeface="Arial"/>
              </a:rPr>
              <a:t>information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Arial"/>
                <a:cs typeface="Arial"/>
              </a:rPr>
              <a:t>program,</a:t>
            </a:r>
            <a:r>
              <a:rPr sz="16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a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fully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immersive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Arial"/>
                <a:cs typeface="Arial"/>
              </a:rPr>
              <a:t>learning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Arial"/>
                <a:cs typeface="Arial"/>
              </a:rPr>
              <a:t>experience 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designed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Arial"/>
                <a:cs typeface="Arial"/>
              </a:rPr>
              <a:t>to,</a:t>
            </a:r>
            <a:r>
              <a:rPr sz="16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Arial"/>
                <a:cs typeface="Arial"/>
              </a:rPr>
              <a:t>Make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Arial"/>
                <a:cs typeface="Arial"/>
              </a:rPr>
              <a:t>Europe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Arial"/>
                <a:cs typeface="Arial"/>
              </a:rPr>
              <a:t>Even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Greater.</a:t>
            </a:r>
            <a:r>
              <a:rPr sz="16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will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Arial"/>
                <a:cs typeface="Arial"/>
              </a:rPr>
              <a:t>focus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Arial"/>
                <a:cs typeface="Arial"/>
              </a:rPr>
              <a:t>Four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Pillars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16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Arial"/>
                <a:cs typeface="Arial"/>
              </a:rPr>
              <a:t>Accor’s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231F20"/>
                </a:solidFill>
                <a:latin typeface="Arial"/>
                <a:cs typeface="Arial"/>
              </a:rPr>
              <a:t>global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80" dirty="0">
                <a:solidFill>
                  <a:srgbClr val="231F20"/>
                </a:solidFill>
                <a:latin typeface="Arial"/>
                <a:cs typeface="Arial"/>
              </a:rPr>
              <a:t>food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and  </a:t>
            </a:r>
            <a:r>
              <a:rPr sz="1600" spc="35" dirty="0">
                <a:solidFill>
                  <a:srgbClr val="231F20"/>
                </a:solidFill>
                <a:latin typeface="Arial"/>
                <a:cs typeface="Arial"/>
              </a:rPr>
              <a:t>beverage</a:t>
            </a:r>
            <a:r>
              <a:rPr sz="16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Arial"/>
                <a:cs typeface="Arial"/>
              </a:rPr>
              <a:t>vision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Arial"/>
                <a:cs typeface="Arial"/>
              </a:rPr>
              <a:t>ensure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key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learnings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met:</a:t>
            </a:r>
            <a:endParaRPr sz="1600">
              <a:latin typeface="Arial"/>
              <a:cs typeface="Arial"/>
            </a:endParaRPr>
          </a:p>
          <a:p>
            <a:pPr marL="360045" marR="2794000">
              <a:lnSpc>
                <a:spcPct val="132700"/>
              </a:lnSpc>
              <a:spcBef>
                <a:spcPts val="1170"/>
              </a:spcBef>
              <a:tabLst>
                <a:tab pos="1383665" algn="l"/>
              </a:tabLst>
            </a:pPr>
            <a:r>
              <a:rPr sz="1800" spc="65" dirty="0">
                <a:solidFill>
                  <a:srgbClr val="8C734B"/>
                </a:solidFill>
                <a:latin typeface="Arial"/>
                <a:cs typeface="Arial"/>
              </a:rPr>
              <a:t>One	</a:t>
            </a:r>
            <a:r>
              <a:rPr sz="1800" spc="45" dirty="0">
                <a:solidFill>
                  <a:srgbClr val="8C734B"/>
                </a:solidFill>
                <a:latin typeface="Arial"/>
                <a:cs typeface="Arial"/>
              </a:rPr>
              <a:t>Deliver</a:t>
            </a:r>
            <a:r>
              <a:rPr sz="1800" spc="-5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8C734B"/>
                </a:solidFill>
                <a:latin typeface="Arial"/>
                <a:cs typeface="Arial"/>
              </a:rPr>
              <a:t>Excellence</a:t>
            </a:r>
            <a:r>
              <a:rPr sz="1800" spc="-5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8C734B"/>
                </a:solidFill>
                <a:latin typeface="Arial"/>
                <a:cs typeface="Arial"/>
              </a:rPr>
              <a:t>with</a:t>
            </a:r>
            <a:r>
              <a:rPr sz="1800" spc="-8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8C734B"/>
                </a:solidFill>
                <a:latin typeface="Arial"/>
                <a:cs typeface="Arial"/>
              </a:rPr>
              <a:t>Authenticity</a:t>
            </a:r>
            <a:r>
              <a:rPr sz="1800" spc="-5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8C734B"/>
                </a:solidFill>
                <a:latin typeface="Arial"/>
                <a:cs typeface="Arial"/>
              </a:rPr>
              <a:t>&amp;</a:t>
            </a:r>
            <a:r>
              <a:rPr sz="1800" spc="-5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8C734B"/>
                </a:solidFill>
                <a:latin typeface="Arial"/>
                <a:cs typeface="Arial"/>
              </a:rPr>
              <a:t>Simplicity  </a:t>
            </a:r>
            <a:r>
              <a:rPr sz="1800" spc="-25" dirty="0">
                <a:solidFill>
                  <a:srgbClr val="8C734B"/>
                </a:solidFill>
                <a:latin typeface="Arial"/>
                <a:cs typeface="Arial"/>
              </a:rPr>
              <a:t>Two	</a:t>
            </a:r>
            <a:r>
              <a:rPr sz="1800" spc="25" dirty="0">
                <a:solidFill>
                  <a:srgbClr val="8C734B"/>
                </a:solidFill>
                <a:latin typeface="Arial"/>
                <a:cs typeface="Arial"/>
              </a:rPr>
              <a:t>Entertain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710"/>
              </a:spcBef>
              <a:tabLst>
                <a:tab pos="1383665" algn="l"/>
              </a:tabLst>
            </a:pPr>
            <a:r>
              <a:rPr sz="1800" dirty="0">
                <a:solidFill>
                  <a:srgbClr val="8C734B"/>
                </a:solidFill>
                <a:latin typeface="Arial"/>
                <a:cs typeface="Arial"/>
              </a:rPr>
              <a:t>Three	</a:t>
            </a:r>
            <a:r>
              <a:rPr sz="1800" spc="5" dirty="0">
                <a:solidFill>
                  <a:srgbClr val="8C734B"/>
                </a:solidFill>
                <a:latin typeface="Arial"/>
                <a:cs typeface="Arial"/>
              </a:rPr>
              <a:t>Listen </a:t>
            </a:r>
            <a:r>
              <a:rPr sz="1800" spc="90" dirty="0">
                <a:solidFill>
                  <a:srgbClr val="8C734B"/>
                </a:solidFill>
                <a:latin typeface="Arial"/>
                <a:cs typeface="Arial"/>
              </a:rPr>
              <a:t>to </a:t>
            </a:r>
            <a:r>
              <a:rPr sz="1800" spc="75" dirty="0">
                <a:solidFill>
                  <a:srgbClr val="8C734B"/>
                </a:solidFill>
                <a:latin typeface="Arial"/>
                <a:cs typeface="Arial"/>
              </a:rPr>
              <a:t>Our</a:t>
            </a:r>
            <a:r>
              <a:rPr sz="1800" spc="-26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8C734B"/>
                </a:solidFill>
                <a:latin typeface="Arial"/>
                <a:cs typeface="Arial"/>
              </a:rPr>
              <a:t>Guests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705"/>
              </a:spcBef>
              <a:tabLst>
                <a:tab pos="1383665" algn="l"/>
              </a:tabLst>
            </a:pPr>
            <a:r>
              <a:rPr sz="1800" spc="5" dirty="0">
                <a:solidFill>
                  <a:srgbClr val="8C734B"/>
                </a:solidFill>
                <a:latin typeface="Arial"/>
                <a:cs typeface="Arial"/>
              </a:rPr>
              <a:t>Four	</a:t>
            </a:r>
            <a:r>
              <a:rPr sz="1800" spc="25" dirty="0">
                <a:solidFill>
                  <a:srgbClr val="8C734B"/>
                </a:solidFill>
                <a:latin typeface="Arial"/>
                <a:cs typeface="Arial"/>
              </a:rPr>
              <a:t>Inspire</a:t>
            </a:r>
            <a:r>
              <a:rPr sz="1800" spc="-60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8C734B"/>
                </a:solidFill>
                <a:latin typeface="Arial"/>
                <a:cs typeface="Arial"/>
              </a:rPr>
              <a:t>&amp;</a:t>
            </a:r>
            <a:r>
              <a:rPr sz="1800" spc="-5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8C734B"/>
                </a:solidFill>
                <a:latin typeface="Arial"/>
                <a:cs typeface="Arial"/>
              </a:rPr>
              <a:t>Motivate</a:t>
            </a:r>
            <a:r>
              <a:rPr sz="1800" spc="-5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8C734B"/>
                </a:solidFill>
                <a:latin typeface="Arial"/>
                <a:cs typeface="Arial"/>
              </a:rPr>
              <a:t>Our</a:t>
            </a:r>
            <a:r>
              <a:rPr sz="1800" spc="-95" dirty="0">
                <a:solidFill>
                  <a:srgbClr val="8C734B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8C734B"/>
                </a:solidFill>
                <a:latin typeface="Arial"/>
                <a:cs typeface="Arial"/>
              </a:rPr>
              <a:t>Teams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4200"/>
              </a:lnSpc>
              <a:spcBef>
                <a:spcPts val="1380"/>
              </a:spcBef>
            </a:pP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Every </a:t>
            </a:r>
            <a:r>
              <a:rPr sz="1600" spc="45" dirty="0">
                <a:solidFill>
                  <a:srgbClr val="231F20"/>
                </a:solidFill>
                <a:latin typeface="Arial"/>
                <a:cs typeface="Arial"/>
              </a:rPr>
              <a:t>touch </a:t>
            </a:r>
            <a:r>
              <a:rPr sz="1600" spc="70" dirty="0">
                <a:solidFill>
                  <a:srgbClr val="231F20"/>
                </a:solidFill>
                <a:latin typeface="Arial"/>
                <a:cs typeface="Arial"/>
              </a:rPr>
              <a:t>point </a:t>
            </a:r>
            <a:r>
              <a:rPr sz="1600" spc="55" dirty="0">
                <a:solidFill>
                  <a:srgbClr val="231F20"/>
                </a:solidFill>
                <a:latin typeface="Arial"/>
                <a:cs typeface="Arial"/>
              </a:rPr>
              <a:t>of </a:t>
            </a:r>
            <a:r>
              <a:rPr sz="1600" spc="15" dirty="0">
                <a:solidFill>
                  <a:srgbClr val="231F20"/>
                </a:solidFill>
                <a:latin typeface="Arial"/>
                <a:cs typeface="Arial"/>
              </a:rPr>
              <a:t>this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conference </a:t>
            </a:r>
            <a:r>
              <a:rPr sz="1600" spc="45" dirty="0">
                <a:solidFill>
                  <a:srgbClr val="231F20"/>
                </a:solidFill>
                <a:latin typeface="Arial"/>
                <a:cs typeface="Arial"/>
              </a:rPr>
              <a:t>program,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from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 Welcome </a:t>
            </a:r>
            <a:r>
              <a:rPr sz="1600" spc="10" dirty="0">
                <a:solidFill>
                  <a:srgbClr val="231F20"/>
                </a:solidFill>
                <a:latin typeface="Arial"/>
                <a:cs typeface="Arial"/>
              </a:rPr>
              <a:t>Cocktails,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Conference  </a:t>
            </a:r>
            <a:r>
              <a:rPr sz="1600" spc="-30" dirty="0">
                <a:solidFill>
                  <a:srgbClr val="231F20"/>
                </a:solidFill>
                <a:latin typeface="Arial"/>
                <a:cs typeface="Arial"/>
              </a:rPr>
              <a:t>Sessions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sz="1600" spc="20" dirty="0">
                <a:solidFill>
                  <a:srgbClr val="231F20"/>
                </a:solidFill>
                <a:latin typeface="Arial"/>
                <a:cs typeface="Arial"/>
              </a:rPr>
              <a:t>interactive Workshops, </a:t>
            </a:r>
            <a:r>
              <a:rPr sz="1600" spc="-20" dirty="0">
                <a:solidFill>
                  <a:srgbClr val="231F20"/>
                </a:solidFill>
                <a:latin typeface="Arial"/>
                <a:cs typeface="Arial"/>
              </a:rPr>
              <a:t>Panel </a:t>
            </a:r>
            <a:r>
              <a:rPr sz="1600" spc="-30" dirty="0">
                <a:solidFill>
                  <a:srgbClr val="231F20"/>
                </a:solidFill>
                <a:latin typeface="Arial"/>
                <a:cs typeface="Arial"/>
              </a:rPr>
              <a:t>Sessions,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1600" spc="70" dirty="0">
                <a:solidFill>
                  <a:srgbClr val="231F20"/>
                </a:solidFill>
                <a:latin typeface="Arial"/>
                <a:cs typeface="Arial"/>
              </a:rPr>
              <a:t>Morning </a:t>
            </a:r>
            <a:r>
              <a:rPr sz="1600" spc="-75" dirty="0">
                <a:solidFill>
                  <a:srgbClr val="231F20"/>
                </a:solidFill>
                <a:latin typeface="Arial"/>
                <a:cs typeface="Arial"/>
              </a:rPr>
              <a:t>Teas, 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Lunches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sz="1600" spc="55" dirty="0">
                <a:solidFill>
                  <a:srgbClr val="231F20"/>
                </a:solidFill>
                <a:latin typeface="Arial"/>
                <a:cs typeface="Arial"/>
              </a:rPr>
              <a:t>Afternoon  </a:t>
            </a:r>
            <a:r>
              <a:rPr sz="1600" spc="-75" dirty="0">
                <a:solidFill>
                  <a:srgbClr val="231F20"/>
                </a:solidFill>
                <a:latin typeface="Arial"/>
                <a:cs typeface="Arial"/>
              </a:rPr>
              <a:t>Teas,</a:t>
            </a:r>
            <a:r>
              <a:rPr sz="16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231F20"/>
                </a:solidFill>
                <a:latin typeface="Arial"/>
                <a:cs typeface="Arial"/>
              </a:rPr>
              <a:t>Opening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231F20"/>
                </a:solidFill>
                <a:latin typeface="Arial"/>
                <a:cs typeface="Arial"/>
              </a:rPr>
              <a:t>Ceremony,</a:t>
            </a:r>
            <a:r>
              <a:rPr sz="1600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Silk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Road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Celebration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Arial"/>
                <a:cs typeface="Arial"/>
              </a:rPr>
              <a:t>Dinner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Arial"/>
                <a:cs typeface="Arial"/>
              </a:rPr>
              <a:t>Rhapsody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Arial"/>
                <a:cs typeface="Arial"/>
              </a:rPr>
              <a:t>Fantastique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Gala  </a:t>
            </a:r>
            <a:r>
              <a:rPr sz="1600" spc="45" dirty="0">
                <a:solidFill>
                  <a:srgbClr val="231F20"/>
                </a:solidFill>
                <a:latin typeface="Arial"/>
                <a:cs typeface="Arial"/>
              </a:rPr>
              <a:t>Dinner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231F20"/>
                </a:solidFill>
                <a:latin typeface="Arial"/>
                <a:cs typeface="Arial"/>
              </a:rPr>
              <a:t>been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designed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Arial"/>
                <a:cs typeface="Arial"/>
              </a:rPr>
              <a:t>learning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Arial"/>
                <a:cs typeface="Arial"/>
              </a:rPr>
              <a:t>experience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Arial"/>
                <a:cs typeface="Arial"/>
              </a:rPr>
              <a:t>delegates.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299" y="2075307"/>
            <a:ext cx="714184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0" spc="140" dirty="0">
                <a:latin typeface="Arial"/>
                <a:cs typeface="Arial"/>
              </a:rPr>
              <a:t>Bringing</a:t>
            </a:r>
            <a:r>
              <a:rPr sz="4500" b="0" spc="-145" dirty="0">
                <a:latin typeface="Arial"/>
                <a:cs typeface="Arial"/>
              </a:rPr>
              <a:t> </a:t>
            </a:r>
            <a:r>
              <a:rPr sz="4500" b="0" spc="120" dirty="0">
                <a:latin typeface="Arial"/>
                <a:cs typeface="Arial"/>
              </a:rPr>
              <a:t>the</a:t>
            </a:r>
            <a:r>
              <a:rPr sz="4500" b="0" spc="-225" dirty="0">
                <a:latin typeface="Arial"/>
                <a:cs typeface="Arial"/>
              </a:rPr>
              <a:t> </a:t>
            </a:r>
            <a:r>
              <a:rPr sz="4500" b="0" spc="10" dirty="0">
                <a:latin typeface="Arial"/>
                <a:cs typeface="Arial"/>
              </a:rPr>
              <a:t>Vision</a:t>
            </a:r>
            <a:r>
              <a:rPr sz="4500" b="0" spc="-140" dirty="0">
                <a:latin typeface="Arial"/>
                <a:cs typeface="Arial"/>
              </a:rPr>
              <a:t> </a:t>
            </a:r>
            <a:r>
              <a:rPr sz="4500" b="0" spc="210" dirty="0">
                <a:latin typeface="Arial"/>
                <a:cs typeface="Arial"/>
              </a:rPr>
              <a:t>to</a:t>
            </a:r>
            <a:r>
              <a:rPr sz="4500" b="0" spc="-145" dirty="0">
                <a:latin typeface="Arial"/>
                <a:cs typeface="Arial"/>
              </a:rPr>
              <a:t> </a:t>
            </a:r>
            <a:r>
              <a:rPr sz="4500" b="0" spc="-25" dirty="0">
                <a:latin typeface="Arial"/>
                <a:cs typeface="Arial"/>
              </a:rPr>
              <a:t>Life...</a:t>
            </a:r>
            <a:endParaRPr sz="4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9424" y="2130170"/>
            <a:ext cx="7205980" cy="759460"/>
            <a:chOff x="679424" y="2130170"/>
            <a:chExt cx="7205980" cy="759460"/>
          </a:xfrm>
        </p:grpSpPr>
        <p:sp>
          <p:nvSpPr>
            <p:cNvPr id="5" name="object 5"/>
            <p:cNvSpPr/>
            <p:nvPr/>
          </p:nvSpPr>
          <p:spPr>
            <a:xfrm>
              <a:off x="679424" y="2130170"/>
              <a:ext cx="7183120" cy="32384"/>
            </a:xfrm>
            <a:custGeom>
              <a:avLst/>
              <a:gdLst/>
              <a:ahLst/>
              <a:cxnLst/>
              <a:rect l="l" t="t" r="r" b="b"/>
              <a:pathLst>
                <a:path w="7183120" h="32385">
                  <a:moveTo>
                    <a:pt x="0" y="32003"/>
                  </a:moveTo>
                  <a:lnTo>
                    <a:pt x="7182611" y="32003"/>
                  </a:lnTo>
                  <a:lnTo>
                    <a:pt x="7182611" y="0"/>
                  </a:lnTo>
                  <a:lnTo>
                    <a:pt x="0" y="0"/>
                  </a:lnTo>
                  <a:lnTo>
                    <a:pt x="0" y="32003"/>
                  </a:lnTo>
                  <a:close/>
                </a:path>
              </a:pathLst>
            </a:custGeom>
            <a:solidFill>
              <a:srgbClr val="FFFFFF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7712" y="2162174"/>
              <a:ext cx="7187565" cy="727075"/>
            </a:xfrm>
            <a:custGeom>
              <a:avLst/>
              <a:gdLst/>
              <a:ahLst/>
              <a:cxnLst/>
              <a:rect l="l" t="t" r="r" b="b"/>
              <a:pathLst>
                <a:path w="7187565" h="727075">
                  <a:moveTo>
                    <a:pt x="7187183" y="0"/>
                  </a:moveTo>
                  <a:lnTo>
                    <a:pt x="0" y="0"/>
                  </a:lnTo>
                  <a:lnTo>
                    <a:pt x="0" y="726948"/>
                  </a:lnTo>
                  <a:lnTo>
                    <a:pt x="7187183" y="726948"/>
                  </a:lnTo>
                  <a:lnTo>
                    <a:pt x="7187183" y="0"/>
                  </a:lnTo>
                  <a:close/>
                </a:path>
              </a:pathLst>
            </a:custGeom>
            <a:solidFill>
              <a:srgbClr val="3A3738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840496" y="4140009"/>
            <a:ext cx="0" cy="1278255"/>
          </a:xfrm>
          <a:custGeom>
            <a:avLst/>
            <a:gdLst/>
            <a:ahLst/>
            <a:cxnLst/>
            <a:rect l="l" t="t" r="r" b="b"/>
            <a:pathLst>
              <a:path h="1278254">
                <a:moveTo>
                  <a:pt x="0" y="0"/>
                </a:moveTo>
                <a:lnTo>
                  <a:pt x="0" y="1278001"/>
                </a:lnTo>
              </a:path>
            </a:pathLst>
          </a:custGeom>
          <a:ln w="9004">
            <a:solidFill>
              <a:srgbClr val="8C73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0" y="2178008"/>
            <a:ext cx="1979987" cy="5222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9999" y="2880276"/>
            <a:ext cx="1979993" cy="843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10002" y="2268005"/>
            <a:ext cx="1979993" cy="384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89999" y="2940419"/>
            <a:ext cx="1619999" cy="7991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85999" y="2844012"/>
            <a:ext cx="1079995" cy="8099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0000" y="3749941"/>
            <a:ext cx="2015991" cy="13260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1999" y="6188128"/>
            <a:ext cx="3060001" cy="2918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3362" y="5112003"/>
            <a:ext cx="673100" cy="522605"/>
          </a:xfrm>
          <a:custGeom>
            <a:avLst/>
            <a:gdLst/>
            <a:ahLst/>
            <a:cxnLst/>
            <a:rect l="l" t="t" r="r" b="b"/>
            <a:pathLst>
              <a:path w="673100" h="522604">
                <a:moveTo>
                  <a:pt x="672642" y="0"/>
                </a:moveTo>
                <a:lnTo>
                  <a:pt x="391820" y="21983"/>
                </a:lnTo>
                <a:lnTo>
                  <a:pt x="335916" y="29033"/>
                </a:lnTo>
                <a:lnTo>
                  <a:pt x="283992" y="40957"/>
                </a:lnTo>
                <a:lnTo>
                  <a:pt x="236133" y="57507"/>
                </a:lnTo>
                <a:lnTo>
                  <a:pt x="192425" y="78436"/>
                </a:lnTo>
                <a:lnTo>
                  <a:pt x="152954" y="103497"/>
                </a:lnTo>
                <a:lnTo>
                  <a:pt x="117805" y="132442"/>
                </a:lnTo>
                <a:lnTo>
                  <a:pt x="87065" y="165025"/>
                </a:lnTo>
                <a:lnTo>
                  <a:pt x="60819" y="200998"/>
                </a:lnTo>
                <a:lnTo>
                  <a:pt x="39153" y="240114"/>
                </a:lnTo>
                <a:lnTo>
                  <a:pt x="22152" y="282125"/>
                </a:lnTo>
                <a:lnTo>
                  <a:pt x="9902" y="326785"/>
                </a:lnTo>
                <a:lnTo>
                  <a:pt x="2489" y="373847"/>
                </a:lnTo>
                <a:lnTo>
                  <a:pt x="0" y="423062"/>
                </a:lnTo>
                <a:lnTo>
                  <a:pt x="88" y="522516"/>
                </a:lnTo>
                <a:lnTo>
                  <a:pt x="6879" y="517859"/>
                </a:lnTo>
                <a:lnTo>
                  <a:pt x="13531" y="505220"/>
                </a:lnTo>
                <a:lnTo>
                  <a:pt x="22093" y="486593"/>
                </a:lnTo>
                <a:lnTo>
                  <a:pt x="34613" y="463976"/>
                </a:lnTo>
                <a:lnTo>
                  <a:pt x="79726" y="414749"/>
                </a:lnTo>
                <a:lnTo>
                  <a:pt x="116418" y="392131"/>
                </a:lnTo>
                <a:lnTo>
                  <a:pt x="165264" y="373505"/>
                </a:lnTo>
                <a:lnTo>
                  <a:pt x="228315" y="360866"/>
                </a:lnTo>
                <a:lnTo>
                  <a:pt x="307619" y="356209"/>
                </a:lnTo>
                <a:lnTo>
                  <a:pt x="376282" y="351917"/>
                </a:lnTo>
                <a:lnTo>
                  <a:pt x="435783" y="339802"/>
                </a:lnTo>
                <a:lnTo>
                  <a:pt x="486774" y="321006"/>
                </a:lnTo>
                <a:lnTo>
                  <a:pt x="529908" y="296671"/>
                </a:lnTo>
                <a:lnTo>
                  <a:pt x="565837" y="267941"/>
                </a:lnTo>
                <a:lnTo>
                  <a:pt x="595213" y="235956"/>
                </a:lnTo>
                <a:lnTo>
                  <a:pt x="618690" y="201860"/>
                </a:lnTo>
                <a:lnTo>
                  <a:pt x="636919" y="166794"/>
                </a:lnTo>
                <a:lnTo>
                  <a:pt x="660245" y="98321"/>
                </a:lnTo>
                <a:lnTo>
                  <a:pt x="670413" y="39677"/>
                </a:lnTo>
                <a:lnTo>
                  <a:pt x="672194" y="16897"/>
                </a:lnTo>
                <a:lnTo>
                  <a:pt x="672642" y="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0414" y="5647563"/>
            <a:ext cx="209264" cy="240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0414" y="5281929"/>
            <a:ext cx="209264" cy="2403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2684" y="5646839"/>
            <a:ext cx="241096" cy="24103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65491" y="5281929"/>
            <a:ext cx="193763" cy="24038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080429" y="5172100"/>
            <a:ext cx="351155" cy="350520"/>
            <a:chOff x="1080429" y="5172100"/>
            <a:chExt cx="351155" cy="350520"/>
          </a:xfrm>
        </p:grpSpPr>
        <p:sp>
          <p:nvSpPr>
            <p:cNvPr id="15" name="object 15"/>
            <p:cNvSpPr/>
            <p:nvPr/>
          </p:nvSpPr>
          <p:spPr>
            <a:xfrm>
              <a:off x="1080429" y="5172100"/>
              <a:ext cx="117475" cy="350520"/>
            </a:xfrm>
            <a:custGeom>
              <a:avLst/>
              <a:gdLst/>
              <a:ahLst/>
              <a:cxnLst/>
              <a:rect l="l" t="t" r="r" b="b"/>
              <a:pathLst>
                <a:path w="117475" h="350520">
                  <a:moveTo>
                    <a:pt x="0" y="0"/>
                  </a:moveTo>
                  <a:lnTo>
                    <a:pt x="0" y="304723"/>
                  </a:lnTo>
                  <a:lnTo>
                    <a:pt x="3579" y="322581"/>
                  </a:lnTo>
                  <a:lnTo>
                    <a:pt x="13355" y="336999"/>
                  </a:lnTo>
                  <a:lnTo>
                    <a:pt x="27887" y="346652"/>
                  </a:lnTo>
                  <a:lnTo>
                    <a:pt x="45732" y="350215"/>
                  </a:lnTo>
                  <a:lnTo>
                    <a:pt x="45732" y="158305"/>
                  </a:lnTo>
                  <a:lnTo>
                    <a:pt x="47828" y="157492"/>
                  </a:lnTo>
                  <a:lnTo>
                    <a:pt x="49885" y="157111"/>
                  </a:lnTo>
                  <a:lnTo>
                    <a:pt x="71666" y="157111"/>
                  </a:lnTo>
                  <a:lnTo>
                    <a:pt x="89816" y="153304"/>
                  </a:lnTo>
                  <a:lnTo>
                    <a:pt x="104198" y="143017"/>
                  </a:lnTo>
                  <a:lnTo>
                    <a:pt x="113687" y="127954"/>
                  </a:lnTo>
                  <a:lnTo>
                    <a:pt x="117157" y="109816"/>
                  </a:lnTo>
                  <a:lnTo>
                    <a:pt x="57213" y="109816"/>
                  </a:lnTo>
                  <a:lnTo>
                    <a:pt x="51523" y="111277"/>
                  </a:lnTo>
                  <a:lnTo>
                    <a:pt x="45732" y="114541"/>
                  </a:lnTo>
                  <a:lnTo>
                    <a:pt x="45732" y="45504"/>
                  </a:lnTo>
                  <a:lnTo>
                    <a:pt x="42151" y="27640"/>
                  </a:lnTo>
                  <a:lnTo>
                    <a:pt x="32372" y="13222"/>
                  </a:lnTo>
                  <a:lnTo>
                    <a:pt x="17839" y="3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3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9862" y="5281218"/>
              <a:ext cx="241096" cy="24102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222095" y="5647550"/>
            <a:ext cx="194310" cy="240665"/>
          </a:xfrm>
          <a:custGeom>
            <a:avLst/>
            <a:gdLst/>
            <a:ahLst/>
            <a:cxnLst/>
            <a:rect l="l" t="t" r="r" b="b"/>
            <a:pathLst>
              <a:path w="194309" h="240664">
                <a:moveTo>
                  <a:pt x="103085" y="0"/>
                </a:moveTo>
                <a:lnTo>
                  <a:pt x="63222" y="6340"/>
                </a:lnTo>
                <a:lnTo>
                  <a:pt x="30426" y="24771"/>
                </a:lnTo>
                <a:lnTo>
                  <a:pt x="8188" y="54403"/>
                </a:lnTo>
                <a:lnTo>
                  <a:pt x="0" y="94907"/>
                </a:lnTo>
                <a:lnTo>
                  <a:pt x="0" y="240398"/>
                </a:lnTo>
                <a:lnTo>
                  <a:pt x="37490" y="224510"/>
                </a:lnTo>
                <a:lnTo>
                  <a:pt x="49504" y="192709"/>
                </a:lnTo>
                <a:lnTo>
                  <a:pt x="49504" y="101930"/>
                </a:lnTo>
                <a:lnTo>
                  <a:pt x="74600" y="56349"/>
                </a:lnTo>
                <a:lnTo>
                  <a:pt x="103753" y="47576"/>
                </a:lnTo>
                <a:lnTo>
                  <a:pt x="115665" y="48255"/>
                </a:lnTo>
                <a:lnTo>
                  <a:pt x="127186" y="51193"/>
                </a:lnTo>
                <a:lnTo>
                  <a:pt x="138010" y="56222"/>
                </a:lnTo>
                <a:lnTo>
                  <a:pt x="151690" y="61503"/>
                </a:lnTo>
                <a:lnTo>
                  <a:pt x="166498" y="61531"/>
                </a:lnTo>
                <a:lnTo>
                  <a:pt x="181003" y="57215"/>
                </a:lnTo>
                <a:lnTo>
                  <a:pt x="193776" y="49466"/>
                </a:lnTo>
                <a:lnTo>
                  <a:pt x="193052" y="48272"/>
                </a:lnTo>
                <a:lnTo>
                  <a:pt x="175959" y="27587"/>
                </a:lnTo>
                <a:lnTo>
                  <a:pt x="154270" y="12453"/>
                </a:lnTo>
                <a:lnTo>
                  <a:pt x="129480" y="3161"/>
                </a:lnTo>
                <a:lnTo>
                  <a:pt x="103085" y="0"/>
                </a:lnTo>
                <a:close/>
              </a:path>
            </a:pathLst>
          </a:custGeom>
          <a:solidFill>
            <a:srgbClr val="573D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684" y="5281282"/>
            <a:ext cx="241096" cy="24103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9612" y="5647550"/>
            <a:ext cx="209264" cy="24038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15872" y="5646839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120548" y="0"/>
                </a:moveTo>
                <a:lnTo>
                  <a:pt x="73621" y="9473"/>
                </a:lnTo>
                <a:lnTo>
                  <a:pt x="35304" y="35309"/>
                </a:lnTo>
                <a:lnTo>
                  <a:pt x="9472" y="73627"/>
                </a:lnTo>
                <a:lnTo>
                  <a:pt x="0" y="120548"/>
                </a:lnTo>
                <a:lnTo>
                  <a:pt x="9472" y="167477"/>
                </a:lnTo>
                <a:lnTo>
                  <a:pt x="35304" y="205798"/>
                </a:lnTo>
                <a:lnTo>
                  <a:pt x="73621" y="231635"/>
                </a:lnTo>
                <a:lnTo>
                  <a:pt x="120548" y="241033"/>
                </a:lnTo>
                <a:lnTo>
                  <a:pt x="191160" y="241033"/>
                </a:lnTo>
                <a:lnTo>
                  <a:pt x="188449" y="223552"/>
                </a:lnTo>
                <a:lnTo>
                  <a:pt x="180519" y="207618"/>
                </a:lnTo>
                <a:lnTo>
                  <a:pt x="167677" y="196015"/>
                </a:lnTo>
                <a:lnTo>
                  <a:pt x="150228" y="191528"/>
                </a:lnTo>
                <a:lnTo>
                  <a:pt x="150228" y="191312"/>
                </a:lnTo>
                <a:lnTo>
                  <a:pt x="93005" y="185752"/>
                </a:lnTo>
                <a:lnTo>
                  <a:pt x="55345" y="148096"/>
                </a:lnTo>
                <a:lnTo>
                  <a:pt x="49784" y="120548"/>
                </a:lnTo>
                <a:lnTo>
                  <a:pt x="55345" y="93007"/>
                </a:lnTo>
                <a:lnTo>
                  <a:pt x="70511" y="70518"/>
                </a:lnTo>
                <a:lnTo>
                  <a:pt x="93005" y="55356"/>
                </a:lnTo>
                <a:lnTo>
                  <a:pt x="120548" y="49796"/>
                </a:lnTo>
                <a:lnTo>
                  <a:pt x="147598" y="55157"/>
                </a:lnTo>
                <a:lnTo>
                  <a:pt x="169813" y="69807"/>
                </a:lnTo>
                <a:lnTo>
                  <a:pt x="185058" y="91592"/>
                </a:lnTo>
                <a:lnTo>
                  <a:pt x="191249" y="118364"/>
                </a:lnTo>
                <a:lnTo>
                  <a:pt x="191249" y="200113"/>
                </a:lnTo>
                <a:lnTo>
                  <a:pt x="191604" y="200113"/>
                </a:lnTo>
                <a:lnTo>
                  <a:pt x="196089" y="217555"/>
                </a:lnTo>
                <a:lnTo>
                  <a:pt x="207687" y="230393"/>
                </a:lnTo>
                <a:lnTo>
                  <a:pt x="223617" y="238322"/>
                </a:lnTo>
                <a:lnTo>
                  <a:pt x="241096" y="241033"/>
                </a:lnTo>
                <a:lnTo>
                  <a:pt x="240995" y="118364"/>
                </a:lnTo>
                <a:lnTo>
                  <a:pt x="230935" y="72212"/>
                </a:lnTo>
                <a:lnTo>
                  <a:pt x="205017" y="34597"/>
                </a:lnTo>
                <a:lnTo>
                  <a:pt x="166977" y="9275"/>
                </a:lnTo>
                <a:lnTo>
                  <a:pt x="120548" y="0"/>
                </a:lnTo>
                <a:close/>
              </a:path>
            </a:pathLst>
          </a:custGeom>
          <a:solidFill>
            <a:srgbClr val="573D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6970" y="5172100"/>
            <a:ext cx="191135" cy="716280"/>
          </a:xfrm>
          <a:custGeom>
            <a:avLst/>
            <a:gdLst/>
            <a:ahLst/>
            <a:cxnLst/>
            <a:rect l="l" t="t" r="r" b="b"/>
            <a:pathLst>
              <a:path w="191134" h="716279">
                <a:moveTo>
                  <a:pt x="117144" y="475437"/>
                </a:moveTo>
                <a:lnTo>
                  <a:pt x="57213" y="475437"/>
                </a:lnTo>
                <a:lnTo>
                  <a:pt x="51523" y="476910"/>
                </a:lnTo>
                <a:lnTo>
                  <a:pt x="45732" y="480174"/>
                </a:lnTo>
                <a:lnTo>
                  <a:pt x="45732" y="411124"/>
                </a:lnTo>
                <a:lnTo>
                  <a:pt x="42151" y="393280"/>
                </a:lnTo>
                <a:lnTo>
                  <a:pt x="32372" y="378853"/>
                </a:lnTo>
                <a:lnTo>
                  <a:pt x="17830" y="369201"/>
                </a:lnTo>
                <a:lnTo>
                  <a:pt x="0" y="365633"/>
                </a:lnTo>
                <a:lnTo>
                  <a:pt x="0" y="670344"/>
                </a:lnTo>
                <a:lnTo>
                  <a:pt x="3568" y="688213"/>
                </a:lnTo>
                <a:lnTo>
                  <a:pt x="13347" y="702627"/>
                </a:lnTo>
                <a:lnTo>
                  <a:pt x="27876" y="712279"/>
                </a:lnTo>
                <a:lnTo>
                  <a:pt x="45732" y="715848"/>
                </a:lnTo>
                <a:lnTo>
                  <a:pt x="45732" y="523938"/>
                </a:lnTo>
                <a:lnTo>
                  <a:pt x="47828" y="523113"/>
                </a:lnTo>
                <a:lnTo>
                  <a:pt x="49885" y="522719"/>
                </a:lnTo>
                <a:lnTo>
                  <a:pt x="71653" y="522719"/>
                </a:lnTo>
                <a:lnTo>
                  <a:pt x="89801" y="518922"/>
                </a:lnTo>
                <a:lnTo>
                  <a:pt x="104190" y="508647"/>
                </a:lnTo>
                <a:lnTo>
                  <a:pt x="113677" y="493585"/>
                </a:lnTo>
                <a:lnTo>
                  <a:pt x="117144" y="475437"/>
                </a:lnTo>
                <a:close/>
              </a:path>
              <a:path w="191134" h="716279">
                <a:moveTo>
                  <a:pt x="190969" y="282206"/>
                </a:moveTo>
                <a:lnTo>
                  <a:pt x="177977" y="228180"/>
                </a:lnTo>
                <a:lnTo>
                  <a:pt x="135394" y="192697"/>
                </a:lnTo>
                <a:lnTo>
                  <a:pt x="139153" y="187388"/>
                </a:lnTo>
                <a:lnTo>
                  <a:pt x="148424" y="174269"/>
                </a:lnTo>
                <a:lnTo>
                  <a:pt x="157873" y="153974"/>
                </a:lnTo>
                <a:lnTo>
                  <a:pt x="161531" y="140055"/>
                </a:lnTo>
                <a:lnTo>
                  <a:pt x="161912" y="138595"/>
                </a:lnTo>
                <a:lnTo>
                  <a:pt x="163563" y="132321"/>
                </a:lnTo>
                <a:lnTo>
                  <a:pt x="165303" y="109816"/>
                </a:lnTo>
                <a:lnTo>
                  <a:pt x="129832" y="109816"/>
                </a:lnTo>
                <a:lnTo>
                  <a:pt x="120573" y="109842"/>
                </a:lnTo>
                <a:lnTo>
                  <a:pt x="120688" y="117754"/>
                </a:lnTo>
                <a:lnTo>
                  <a:pt x="119964" y="125450"/>
                </a:lnTo>
                <a:lnTo>
                  <a:pt x="118452" y="132905"/>
                </a:lnTo>
                <a:lnTo>
                  <a:pt x="116611" y="138785"/>
                </a:lnTo>
                <a:lnTo>
                  <a:pt x="116611" y="139090"/>
                </a:lnTo>
                <a:lnTo>
                  <a:pt x="116382" y="139573"/>
                </a:lnTo>
                <a:lnTo>
                  <a:pt x="116611" y="139090"/>
                </a:lnTo>
                <a:lnTo>
                  <a:pt x="116611" y="138785"/>
                </a:lnTo>
                <a:lnTo>
                  <a:pt x="89763" y="174282"/>
                </a:lnTo>
                <a:lnTo>
                  <a:pt x="45720" y="187388"/>
                </a:lnTo>
                <a:lnTo>
                  <a:pt x="45720" y="45504"/>
                </a:lnTo>
                <a:lnTo>
                  <a:pt x="42138" y="27660"/>
                </a:lnTo>
                <a:lnTo>
                  <a:pt x="32359" y="13233"/>
                </a:lnTo>
                <a:lnTo>
                  <a:pt x="17830" y="3581"/>
                </a:lnTo>
                <a:lnTo>
                  <a:pt x="0" y="0"/>
                </a:lnTo>
                <a:lnTo>
                  <a:pt x="0" y="304723"/>
                </a:lnTo>
                <a:lnTo>
                  <a:pt x="3581" y="322592"/>
                </a:lnTo>
                <a:lnTo>
                  <a:pt x="13347" y="337007"/>
                </a:lnTo>
                <a:lnTo>
                  <a:pt x="27876" y="346659"/>
                </a:lnTo>
                <a:lnTo>
                  <a:pt x="45720" y="350215"/>
                </a:lnTo>
                <a:lnTo>
                  <a:pt x="45720" y="273367"/>
                </a:lnTo>
                <a:lnTo>
                  <a:pt x="48755" y="257289"/>
                </a:lnTo>
                <a:lnTo>
                  <a:pt x="57581" y="242620"/>
                </a:lnTo>
                <a:lnTo>
                  <a:pt x="71805" y="231952"/>
                </a:lnTo>
                <a:lnTo>
                  <a:pt x="91020" y="227825"/>
                </a:lnTo>
                <a:lnTo>
                  <a:pt x="99441" y="227825"/>
                </a:lnTo>
                <a:lnTo>
                  <a:pt x="132740" y="246837"/>
                </a:lnTo>
                <a:lnTo>
                  <a:pt x="145884" y="284238"/>
                </a:lnTo>
                <a:lnTo>
                  <a:pt x="146596" y="304723"/>
                </a:lnTo>
                <a:lnTo>
                  <a:pt x="150025" y="322199"/>
                </a:lnTo>
                <a:lnTo>
                  <a:pt x="159423" y="336651"/>
                </a:lnTo>
                <a:lnTo>
                  <a:pt x="173507" y="346519"/>
                </a:lnTo>
                <a:lnTo>
                  <a:pt x="190969" y="350215"/>
                </a:lnTo>
                <a:lnTo>
                  <a:pt x="190969" y="282206"/>
                </a:lnTo>
                <a:close/>
              </a:path>
            </a:pathLst>
          </a:custGeom>
          <a:solidFill>
            <a:srgbClr val="573D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27998" y="4027525"/>
            <a:ext cx="1944001" cy="33915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69996" y="4654680"/>
            <a:ext cx="1260000" cy="4859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59997" y="3132010"/>
            <a:ext cx="1259992" cy="77400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16001" y="2214003"/>
            <a:ext cx="1259992" cy="7179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34010" y="3117697"/>
            <a:ext cx="1259987" cy="87830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53993" y="6800598"/>
            <a:ext cx="3060001" cy="60441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88003" y="6253845"/>
            <a:ext cx="2231986" cy="40615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89999" y="5292009"/>
            <a:ext cx="1619999" cy="6141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78006" y="4050004"/>
            <a:ext cx="1259987" cy="6543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96002" y="4854455"/>
            <a:ext cx="1259992" cy="97754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9999" y="6837201"/>
            <a:ext cx="3059996" cy="48726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40000" y="5436003"/>
            <a:ext cx="1260000" cy="55208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70002" y="4212375"/>
            <a:ext cx="1259992" cy="3596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6006" y="4752011"/>
            <a:ext cx="1259987" cy="121912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6006" y="6084004"/>
            <a:ext cx="1259987" cy="61967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16005" y="2319312"/>
            <a:ext cx="1619999" cy="59669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8153996" y="3762007"/>
            <a:ext cx="2016125" cy="1776095"/>
            <a:chOff x="8153996" y="3762007"/>
            <a:chExt cx="2016125" cy="1776095"/>
          </a:xfrm>
        </p:grpSpPr>
        <p:sp>
          <p:nvSpPr>
            <p:cNvPr id="39" name="object 39"/>
            <p:cNvSpPr/>
            <p:nvPr/>
          </p:nvSpPr>
          <p:spPr>
            <a:xfrm>
              <a:off x="8423998" y="3762007"/>
              <a:ext cx="1475994" cy="69324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153996" y="4392015"/>
              <a:ext cx="2015998" cy="114556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8082000" y="2196007"/>
            <a:ext cx="1979993" cy="45493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95995" y="6156007"/>
            <a:ext cx="1619999" cy="26972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659994" y="6750012"/>
            <a:ext cx="1259992" cy="52199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95995" y="6570002"/>
            <a:ext cx="1259992" cy="85633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250008"/>
            <a:ext cx="2411996" cy="72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9999" y="3121394"/>
            <a:ext cx="1619992" cy="694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68002" y="6300012"/>
            <a:ext cx="1619999" cy="899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999" y="4774372"/>
            <a:ext cx="2519997" cy="841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2000" y="3960007"/>
            <a:ext cx="1980006" cy="5811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96005" y="2340013"/>
            <a:ext cx="1295984" cy="12959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12007" y="3797998"/>
            <a:ext cx="2681998" cy="9719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85998" y="4914010"/>
            <a:ext cx="1259992" cy="6299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4006" y="5706008"/>
            <a:ext cx="1619986" cy="3619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89995" y="2052002"/>
            <a:ext cx="1799996" cy="16836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12003" y="5850001"/>
            <a:ext cx="1619999" cy="95399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90004" y="2160002"/>
            <a:ext cx="1619999" cy="907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8000" y="6264005"/>
            <a:ext cx="1619999" cy="11906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36004" y="3204006"/>
            <a:ext cx="1979993" cy="10951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67998" y="5148009"/>
            <a:ext cx="1979993" cy="5210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30005" y="2142007"/>
            <a:ext cx="1619999" cy="10329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6000" y="5616003"/>
            <a:ext cx="1979993" cy="5075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5997" y="4427994"/>
            <a:ext cx="2539999" cy="72000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48004" y="5220004"/>
            <a:ext cx="1619999" cy="161999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74005" y="6979055"/>
            <a:ext cx="1979993" cy="24749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8460003" y="2879991"/>
            <a:ext cx="2160270" cy="4052570"/>
            <a:chOff x="8460003" y="2879991"/>
            <a:chExt cx="2160270" cy="4052570"/>
          </a:xfrm>
        </p:grpSpPr>
        <p:sp>
          <p:nvSpPr>
            <p:cNvPr id="23" name="object 23"/>
            <p:cNvSpPr/>
            <p:nvPr/>
          </p:nvSpPr>
          <p:spPr>
            <a:xfrm>
              <a:off x="8711997" y="2879991"/>
              <a:ext cx="1619999" cy="162723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40000" y="4226699"/>
              <a:ext cx="1980006" cy="1641309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460003" y="5886002"/>
              <a:ext cx="1979993" cy="104611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0002" y="2952013"/>
            <a:ext cx="791999" cy="15280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075099" y="4827346"/>
            <a:ext cx="2541905" cy="7264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 algn="ctr">
              <a:lnSpc>
                <a:spcPts val="1800"/>
              </a:lnSpc>
              <a:spcBef>
                <a:spcPts val="259"/>
              </a:spcBef>
            </a:pPr>
            <a:r>
              <a:rPr sz="1600" spc="-25" dirty="0">
                <a:solidFill>
                  <a:srgbClr val="3A3738"/>
                </a:solidFill>
                <a:latin typeface="Arial"/>
                <a:cs typeface="Arial"/>
              </a:rPr>
              <a:t>This </a:t>
            </a:r>
            <a:r>
              <a:rPr sz="1600" spc="25" dirty="0">
                <a:solidFill>
                  <a:srgbClr val="3A3738"/>
                </a:solidFill>
                <a:latin typeface="Arial"/>
                <a:cs typeface="Arial"/>
              </a:rPr>
              <a:t>conference</a:t>
            </a:r>
            <a:r>
              <a:rPr sz="1600" spc="-85" dirty="0">
                <a:solidFill>
                  <a:srgbClr val="3A3738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3A3738"/>
                </a:solidFill>
                <a:latin typeface="Arial"/>
                <a:cs typeface="Arial"/>
              </a:rPr>
              <a:t>program</a:t>
            </a:r>
            <a:r>
              <a:rPr sz="1600" spc="-55" dirty="0">
                <a:solidFill>
                  <a:srgbClr val="3A3738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3A3738"/>
                </a:solidFill>
                <a:latin typeface="Arial"/>
                <a:cs typeface="Arial"/>
              </a:rPr>
              <a:t>is </a:t>
            </a:r>
            <a:r>
              <a:rPr sz="1600" spc="-20" dirty="0">
                <a:solidFill>
                  <a:srgbClr val="3A3738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3A3738"/>
                </a:solidFill>
                <a:latin typeface="Arial"/>
                <a:cs typeface="Arial"/>
              </a:rPr>
              <a:t>proudly </a:t>
            </a:r>
            <a:r>
              <a:rPr sz="1600" spc="25" dirty="0">
                <a:solidFill>
                  <a:srgbClr val="3A3738"/>
                </a:solidFill>
                <a:latin typeface="Arial"/>
                <a:cs typeface="Arial"/>
              </a:rPr>
              <a:t>created </a:t>
            </a:r>
            <a:r>
              <a:rPr sz="1600" spc="50" dirty="0">
                <a:solidFill>
                  <a:srgbClr val="3A3738"/>
                </a:solidFill>
                <a:latin typeface="Arial"/>
                <a:cs typeface="Arial"/>
              </a:rPr>
              <a:t>for </a:t>
            </a:r>
            <a:r>
              <a:rPr sz="1600" spc="35" dirty="0">
                <a:solidFill>
                  <a:srgbClr val="3A3738"/>
                </a:solidFill>
                <a:latin typeface="Arial"/>
                <a:cs typeface="Arial"/>
              </a:rPr>
              <a:t>Accor  </a:t>
            </a:r>
            <a:r>
              <a:rPr sz="1600" spc="55" dirty="0">
                <a:solidFill>
                  <a:srgbClr val="3A3738"/>
                </a:solidFill>
                <a:latin typeface="Arial"/>
                <a:cs typeface="Arial"/>
              </a:rPr>
              <a:t>by </a:t>
            </a:r>
            <a:r>
              <a:rPr sz="1600" spc="35" dirty="0">
                <a:solidFill>
                  <a:srgbClr val="3A3738"/>
                </a:solidFill>
                <a:latin typeface="Arial"/>
                <a:cs typeface="Arial"/>
              </a:rPr>
              <a:t>Legend</a:t>
            </a:r>
            <a:r>
              <a:rPr sz="1600" spc="-155" dirty="0">
                <a:solidFill>
                  <a:srgbClr val="3A3738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A3738"/>
                </a:solidFill>
                <a:latin typeface="Arial"/>
                <a:cs typeface="Arial"/>
              </a:rPr>
              <a:t>House.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</Words>
  <Application>Microsoft Office PowerPoint</Application>
  <PresentationFormat>Custom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Noto Serif</vt:lpstr>
      <vt:lpstr>Times New Roman</vt:lpstr>
      <vt:lpstr>Office Theme</vt:lpstr>
      <vt:lpstr>PowerPoint Presentation</vt:lpstr>
      <vt:lpstr>Bringing the Vision to Life...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jones</dc:creator>
  <cp:lastModifiedBy>Martin B Jones</cp:lastModifiedBy>
  <cp:revision>2</cp:revision>
  <dcterms:created xsi:type="dcterms:W3CDTF">2020-11-10T10:17:50Z</dcterms:created>
  <dcterms:modified xsi:type="dcterms:W3CDTF">2020-12-15T12:49:21Z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2019-12-05T00:00:00Z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2020-11-10T00:00:00Z</vt:filetime>
  </property>
</Properties>
</file>